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8"/>
  </p:notesMasterIdLst>
  <p:handoutMasterIdLst>
    <p:handoutMasterId r:id="rId29"/>
  </p:handoutMasterIdLst>
  <p:sldIdLst>
    <p:sldId id="476" r:id="rId2"/>
    <p:sldId id="475" r:id="rId3"/>
    <p:sldId id="512" r:id="rId4"/>
    <p:sldId id="511" r:id="rId5"/>
    <p:sldId id="486" r:id="rId6"/>
    <p:sldId id="478" r:id="rId7"/>
    <p:sldId id="487" r:id="rId8"/>
    <p:sldId id="482" r:id="rId9"/>
    <p:sldId id="501" r:id="rId10"/>
    <p:sldId id="506" r:id="rId11"/>
    <p:sldId id="513" r:id="rId12"/>
    <p:sldId id="507" r:id="rId13"/>
    <p:sldId id="515" r:id="rId14"/>
    <p:sldId id="508" r:id="rId15"/>
    <p:sldId id="504" r:id="rId16"/>
    <p:sldId id="517" r:id="rId17"/>
    <p:sldId id="503" r:id="rId18"/>
    <p:sldId id="483" r:id="rId19"/>
    <p:sldId id="502" r:id="rId20"/>
    <p:sldId id="509" r:id="rId21"/>
    <p:sldId id="514" r:id="rId22"/>
    <p:sldId id="510" r:id="rId23"/>
    <p:sldId id="505" r:id="rId24"/>
    <p:sldId id="497" r:id="rId25"/>
    <p:sldId id="516" r:id="rId26"/>
    <p:sldId id="479" r:id="rId27"/>
  </p:sldIdLst>
  <p:sldSz cx="9144000" cy="6858000" type="letter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E4B1D4"/>
    <a:srgbClr val="E6B5D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1" autoAdjust="0"/>
    <p:restoredTop sz="83477" autoAdjust="0"/>
  </p:normalViewPr>
  <p:slideViewPr>
    <p:cSldViewPr>
      <p:cViewPr varScale="1">
        <p:scale>
          <a:sx n="117" d="100"/>
          <a:sy n="117" d="100"/>
        </p:scale>
        <p:origin x="1240" y="184"/>
      </p:cViewPr>
      <p:guideLst>
        <p:guide orient="horz" pos="25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72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08073646-1C4A-4721-B3F5-586AE13183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9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03363" y="720725"/>
            <a:ext cx="4119562" cy="3089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3962400"/>
            <a:ext cx="5851525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261C154A-8278-49E9-8F8D-CE2B7335DD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1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1pPr>
    <a:lvl2pPr marL="182563" indent="-90488" algn="l" rtl="0" eaLnBrk="0" fontAlgn="base" hangingPunct="0">
      <a:spcBef>
        <a:spcPct val="0"/>
      </a:spcBef>
      <a:spcAft>
        <a:spcPct val="0"/>
      </a:spcAft>
      <a:buFont typeface="Arial" charset="0"/>
      <a:buChar char="•"/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6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www.cnn.com</a:t>
            </a:r>
            <a:r>
              <a:rPr lang="en-US" dirty="0" smtClean="0"/>
              <a:t>/2014/03/27/living/student-money-saving-typeface-</a:t>
            </a:r>
            <a:r>
              <a:rPr lang="en-US" dirty="0" err="1" smtClean="0"/>
              <a:t>garamond</a:t>
            </a:r>
            <a:r>
              <a:rPr lang="en-US" dirty="0" smtClean="0"/>
              <a:t>-schools/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76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https://</a:t>
            </a:r>
            <a:r>
              <a:rPr lang="en-US" sz="1000" dirty="0" err="1" smtClean="0"/>
              <a:t>courses.csail.mit.edu</a:t>
            </a:r>
            <a:r>
              <a:rPr lang="en-US" sz="1000" dirty="0" smtClean="0"/>
              <a:t>/6.831/form/</a:t>
            </a:r>
            <a:r>
              <a:rPr lang="en-US" sz="1000" dirty="0" err="1" smtClean="0"/>
              <a:t>form.py?formkey</a:t>
            </a:r>
            <a:r>
              <a:rPr lang="en-US" sz="1000" dirty="0" smtClean="0"/>
              <a:t>=17h0rY-WLfZ5t4-K45crhh_f7YsO4QbqIb8RibZ6WIVk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7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https://</a:t>
            </a:r>
            <a:r>
              <a:rPr lang="en-US" sz="1000" dirty="0" err="1" smtClean="0"/>
              <a:t>courses.csail.mit.edu</a:t>
            </a:r>
            <a:r>
              <a:rPr lang="en-US" sz="1000" dirty="0" smtClean="0"/>
              <a:t>/6.831/form/</a:t>
            </a:r>
            <a:r>
              <a:rPr lang="en-US" sz="1000" dirty="0" err="1" smtClean="0"/>
              <a:t>form.py?formkey</a:t>
            </a:r>
            <a:r>
              <a:rPr lang="en-US" sz="1000" dirty="0" smtClean="0"/>
              <a:t>=17h0rY-WLfZ5t4-K45crhh_f7YsO4QbqIb8RibZ6WIVk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http://</a:t>
            </a:r>
            <a:r>
              <a:rPr lang="en-US" sz="1000" dirty="0" err="1" smtClean="0"/>
              <a:t>courses.csail.mit.edu</a:t>
            </a:r>
            <a:r>
              <a:rPr lang="en-US" sz="1000" dirty="0" smtClean="0"/>
              <a:t>/6.831/2015/</a:t>
            </a:r>
            <a:r>
              <a:rPr lang="en-US" sz="1000" dirty="0" err="1" smtClean="0"/>
              <a:t>inclass</a:t>
            </a:r>
            <a:r>
              <a:rPr lang="en-US" sz="1000" dirty="0" smtClean="0"/>
              <a:t>/17-typography/activities/ac17.shtml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courses.csail.mit.edu</a:t>
            </a:r>
            <a:r>
              <a:rPr lang="en-US" dirty="0" smtClean="0"/>
              <a:t>/6.831/2015/</a:t>
            </a:r>
            <a:r>
              <a:rPr lang="en-US" dirty="0" err="1" smtClean="0"/>
              <a:t>inclass</a:t>
            </a:r>
            <a:r>
              <a:rPr lang="en-US" dirty="0" smtClean="0"/>
              <a:t>/17-typography/activities/ac17-logo.shtml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3363" y="720725"/>
            <a:ext cx="4119562" cy="3089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17B50-B670-7F49-AEA8-68033F7E03C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14E4CE-B60C-BB4E-AF0C-F48E51E482D9}" type="slidenum">
              <a:rPr lang="en-US"/>
              <a:pPr/>
              <a:t>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20725"/>
            <a:ext cx="4017962" cy="30130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Consider the web interface for Google Drive. Analyze its usability with respect to: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- Graphical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layout: the squint test, visual variables, spacing, etc.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- Adherence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to user interface conventions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- Simplicity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(what functionality is offered, how simply is it expressed?)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- Learnability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and efficiency; information scent</a:t>
            </a:r>
          </a:p>
          <a:p>
            <a:pPr eaLnBrk="1" hangingPunct="1"/>
            <a:endParaRPr lang="en-US" dirty="0">
              <a:solidFill>
                <a:schemeClr val="tx1"/>
              </a:solidFill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14E4CE-B60C-BB4E-AF0C-F48E51E482D9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20725"/>
            <a:ext cx="4017962" cy="30130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solidFill>
                <a:schemeClr val="tx1"/>
              </a:solidFill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14E4CE-B60C-BB4E-AF0C-F48E51E482D9}" type="slidenum">
              <a:rPr lang="en-US"/>
              <a:pPr/>
              <a:t>4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20725"/>
            <a:ext cx="4017962" cy="30130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solidFill>
                <a:schemeClr val="tx1"/>
              </a:solidFill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8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261C154A-8278-49E9-8F8D-CE2B7335DD4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3363" y="720725"/>
            <a:ext cx="4119562" cy="3089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. </a:t>
            </a:r>
            <a:r>
              <a:rPr lang="en-US" sz="1000" smtClean="0"/>
              <a:t>Legibility refers to the effectiveness of the whole reading process.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17B50-B670-7F49-AEA8-68033F7E03C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AA3E-58DD-7545-9E3D-63F9A7CAA8FB}" type="slidenum">
              <a:rPr lang="en-US"/>
              <a:pPr/>
              <a:t>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82ADB-B0D1-7049-8E81-5A15AC209210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82ADB-B0D1-7049-8E81-5A15AC209210}" type="slidenum">
              <a:rPr lang="en-US"/>
              <a:pPr/>
              <a:t>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CEAB8-06A5-4674-AF58-2362FC21A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8B2B5-41D7-4159-90FD-04EC08CDB5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52400"/>
            <a:ext cx="21145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1912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9A3D2C-E7B0-41F9-B6D9-1DC1553546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F3C87-60DA-48BB-AE3C-B67AEA4040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D02BFE-7271-4A80-94B1-FD65C6DFD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0131C0-6659-4378-84D7-9E75C1B357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C1F09-2D7A-445F-A3D4-12F5B47D9B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927E9-FA1F-408A-B600-8D85138103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5F683-D6B1-41F4-BD57-49C8073962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69B0E4-5AD4-4B74-8A1A-6058119080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F7C6-2E5B-4C40-A5DE-8BE7C4685F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F7454-AB04-4E8F-A161-493FBE9E57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137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50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5225"/>
            <a:ext cx="114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11FD525-82AD-4D83-90EB-0F743BF092C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1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458200" cy="762000"/>
          </a:xfrm>
        </p:spPr>
        <p:txBody>
          <a:bodyPr/>
          <a:lstStyle/>
          <a:p>
            <a:r>
              <a:rPr lang="en-US" sz="4000" dirty="0" smtClean="0"/>
              <a:t>17: Typography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03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Identity: Serif vs Sans-Serif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0" y="913549"/>
            <a:ext cx="1917700" cy="191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4" y="3113957"/>
            <a:ext cx="1917700" cy="1917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18" y="3610112"/>
            <a:ext cx="1917700" cy="191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853" y="1540172"/>
            <a:ext cx="1917700" cy="191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56" y="4244002"/>
            <a:ext cx="1991362" cy="12420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582" y="2134998"/>
            <a:ext cx="2993687" cy="1097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24" y="5105400"/>
            <a:ext cx="1917700" cy="147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017" y="3431202"/>
            <a:ext cx="2155687" cy="812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2017" y="4897396"/>
            <a:ext cx="1904045" cy="19040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00" y="1266340"/>
            <a:ext cx="3137433" cy="6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Identity: Serif vs Sans-Serif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316"/>
            <a:ext cx="3830159" cy="1206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95400"/>
            <a:ext cx="4076338" cy="3465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29" y="3429000"/>
            <a:ext cx="5410200" cy="31360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393" y="2478737"/>
            <a:ext cx="3898207" cy="6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Identity: Which </a:t>
            </a:r>
            <a:r>
              <a:rPr lang="en-US" dirty="0" smtClean="0"/>
              <a:t>do you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981200"/>
            <a:ext cx="6134100" cy="27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Money?</a:t>
            </a:r>
            <a:endParaRPr lang="en-US" dirty="0"/>
          </a:p>
        </p:txBody>
      </p:sp>
      <p:pic>
        <p:nvPicPr>
          <p:cNvPr id="3" name="Picture 2" descr="Screen Shot 2015-04-06 at 11.27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125"/>
            <a:ext cx="9144000" cy="5061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075" y="966152"/>
            <a:ext cx="775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"Ink is two times more expensive than French perfume by volume,"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German Font Debate:  Antiqua vs </a:t>
            </a:r>
            <a:r>
              <a:rPr lang="en-US" dirty="0" err="1" smtClean="0"/>
              <a:t>Franktur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5710"/>
            <a:ext cx="65405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3670710"/>
            <a:ext cx="6680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Fixations + Saccades + Comprehension</a:t>
            </a:r>
          </a:p>
          <a:p>
            <a:endParaRPr lang="en-US" dirty="0"/>
          </a:p>
          <a:p>
            <a:r>
              <a:rPr lang="en-US" dirty="0" smtClean="0"/>
              <a:t>Speed reading</a:t>
            </a:r>
          </a:p>
          <a:p>
            <a:pPr lvl="1"/>
            <a:r>
              <a:rPr lang="en-US" dirty="0" smtClean="0"/>
              <a:t>Skimming (skip certain words)</a:t>
            </a:r>
          </a:p>
          <a:p>
            <a:pPr lvl="1"/>
            <a:r>
              <a:rPr lang="en-US" dirty="0" smtClean="0"/>
              <a:t>Meta guiding (finger to guide eyes)</a:t>
            </a:r>
          </a:p>
          <a:p>
            <a:pPr lvl="1"/>
            <a:r>
              <a:rPr lang="en-US" dirty="0" smtClean="0"/>
              <a:t>RSVP (Rapid Serial Visual Presentation)</a:t>
            </a:r>
          </a:p>
          <a:p>
            <a:endParaRPr lang="en-US" dirty="0" smtClean="0"/>
          </a:p>
          <a:p>
            <a:r>
              <a:rPr lang="en-US" dirty="0" smtClean="0"/>
              <a:t>Better presentation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pacing</a:t>
            </a:r>
          </a:p>
          <a:p>
            <a:pPr lvl="1"/>
            <a:r>
              <a:rPr lang="en-US" dirty="0" smtClean="0"/>
              <a:t>Font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00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Reading: Does it work?</a:t>
            </a:r>
            <a:endParaRPr lang="en-US" dirty="0"/>
          </a:p>
        </p:txBody>
      </p:sp>
      <p:pic>
        <p:nvPicPr>
          <p:cNvPr id="5" name="Picture 4" descr="Screen Shot 2015-04-06 at 11.47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9800"/>
            <a:ext cx="598646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</a:t>
            </a:r>
            <a:r>
              <a:rPr lang="en-US" dirty="0" smtClean="0"/>
              <a:t>Out </a:t>
            </a:r>
            <a:r>
              <a:rPr lang="en-US" dirty="0" smtClean="0"/>
              <a:t>for </a:t>
            </a:r>
            <a:r>
              <a:rPr lang="en-US" dirty="0" smtClean="0"/>
              <a:t>Bad </a:t>
            </a:r>
            <a:r>
              <a:rPr lang="en-US" dirty="0"/>
              <a:t>K</a:t>
            </a:r>
            <a:r>
              <a:rPr lang="en-US" dirty="0" smtClean="0"/>
              <a:t>erning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8" y="1092709"/>
            <a:ext cx="4202291" cy="2805029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3549096"/>
            <a:ext cx="4524375" cy="318516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35" y="1792974"/>
            <a:ext cx="4492487" cy="110066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4149" r="2258" b="4149"/>
          <a:stretch>
            <a:fillRect/>
          </a:stretch>
        </p:blipFill>
        <p:spPr bwMode="auto">
          <a:xfrm>
            <a:off x="200101" y="4076047"/>
            <a:ext cx="4030227" cy="2658209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883217" presetClass="entr" presetSubtype="988321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883217" presetClass="entr" presetSubtype="988321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883217" presetClass="entr" presetSubtype="988321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883217" presetClass="entr" presetSubtype="988321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/>
              <a:t>O</a:t>
            </a:r>
            <a:r>
              <a:rPr lang="en-US" dirty="0" smtClean="0"/>
              <a:t>ut </a:t>
            </a:r>
            <a:r>
              <a:rPr lang="en-US" dirty="0"/>
              <a:t>Y</a:t>
            </a:r>
            <a:r>
              <a:rPr lang="en-US" dirty="0" smtClean="0"/>
              <a:t>our Kerning </a:t>
            </a:r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97600"/>
            <a:ext cx="9144000" cy="6604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err="1" smtClean="0">
                <a:solidFill>
                  <a:srgbClr val="FF0000"/>
                </a:solidFill>
              </a:rPr>
              <a:t>type.method.ac</a:t>
            </a:r>
            <a:endParaRPr lang="en-US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" y="824271"/>
            <a:ext cx="8975431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Improving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72440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dirty="0" smtClean="0"/>
              <a:t>djust </a:t>
            </a:r>
            <a:r>
              <a:rPr lang="en-US" altLang="en-US" dirty="0"/>
              <a:t>the CSS properties</a:t>
            </a:r>
          </a:p>
          <a:p>
            <a:pPr lvl="1"/>
            <a:r>
              <a:rPr lang="en-US" altLang="en-US" dirty="0" smtClean="0"/>
              <a:t>font and spacing</a:t>
            </a:r>
          </a:p>
          <a:p>
            <a:pPr lvl="1"/>
            <a:endParaRPr lang="en-US" altLang="en-US" dirty="0"/>
          </a:p>
          <a:p>
            <a:r>
              <a:rPr lang="en-US" b="1" u="sng" dirty="0" err="1" smtClean="0">
                <a:solidFill>
                  <a:srgbClr val="FF0000"/>
                </a:solidFill>
              </a:rPr>
              <a:t>shoutkey.com</a:t>
            </a:r>
            <a:r>
              <a:rPr lang="en-US" b="1" u="sng" dirty="0" smtClean="0">
                <a:solidFill>
                  <a:srgbClr val="FF0000"/>
                </a:solidFill>
              </a:rPr>
              <a:t>/splendid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2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</a:rPr>
              <a:t>UI Hall of Fame or Shame?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1219200"/>
            <a:ext cx="9361488" cy="54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6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Comic Sans Really Bad?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4876800" cy="8382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Times New Roman</a:t>
            </a:r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190" b="41621"/>
          <a:stretch/>
        </p:blipFill>
        <p:spPr>
          <a:xfrm>
            <a:off x="1023257" y="3407229"/>
            <a:ext cx="2955823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3257" y="5388429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mic Sans MS" charset="0"/>
                <a:ea typeface="Comic Sans MS" charset="0"/>
                <a:cs typeface="Comic Sans MS" charset="0"/>
              </a:rPr>
              <a:t>Comic Sans</a:t>
            </a:r>
            <a:endParaRPr lang="en-US" sz="4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1590645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5599" y="3550074"/>
            <a:ext cx="2209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tandard, plain,</a:t>
            </a:r>
            <a:br>
              <a:rPr lang="en-US" dirty="0" smtClean="0"/>
            </a:br>
            <a:r>
              <a:rPr lang="en-US" dirty="0" smtClean="0"/>
              <a:t>reliable, clear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8256" y="5463336"/>
            <a:ext cx="2227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un, breezy,</a:t>
            </a:r>
            <a:br>
              <a:rPr lang="en-US" dirty="0" smtClean="0"/>
            </a:br>
            <a:r>
              <a:rPr lang="en-US" dirty="0" smtClean="0"/>
              <a:t>silly, lazy, informal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Comic Sans Really Bad?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23"/>
          <a:stretch/>
        </p:blipFill>
        <p:spPr>
          <a:xfrm>
            <a:off x="1828800" y="850900"/>
            <a:ext cx="5765800" cy="562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3048" y="6457890"/>
            <a:ext cx="4197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comicsansproject.tumblr.com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99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Comic Sans Really Bad?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14400"/>
            <a:ext cx="47625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smtClean="0"/>
              <a:t>Highway Gothic vs </a:t>
            </a:r>
            <a:r>
              <a:rPr lang="en-US" dirty="0" err="1" smtClean="0"/>
              <a:t>Clearview</a:t>
            </a:r>
            <a:endParaRPr lang="en-US" dirty="0"/>
          </a:p>
        </p:txBody>
      </p:sp>
      <p:pic>
        <p:nvPicPr>
          <p:cNvPr id="6" name="Picture 5" descr="Screen Shot 2015-04-06 at 11.4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2" y="1371600"/>
            <a:ext cx="8279238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Selecting a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5181600"/>
          </a:xfrm>
        </p:spPr>
        <p:txBody>
          <a:bodyPr/>
          <a:lstStyle/>
          <a:p>
            <a:r>
              <a:rPr lang="en-US" altLang="en-US" dirty="0"/>
              <a:t>pick a typeface for your classmates’ </a:t>
            </a:r>
            <a:r>
              <a:rPr lang="en-US" altLang="en-US" dirty="0" smtClean="0"/>
              <a:t>projects</a:t>
            </a:r>
          </a:p>
          <a:p>
            <a:r>
              <a:rPr lang="en-US" altLang="en-US" dirty="0" smtClean="0"/>
              <a:t>you’ll </a:t>
            </a:r>
            <a:r>
              <a:rPr lang="en-US" altLang="en-US" dirty="0"/>
              <a:t>get a random </a:t>
            </a:r>
            <a:r>
              <a:rPr lang="en-US" altLang="en-US" dirty="0" smtClean="0"/>
              <a:t>project</a:t>
            </a:r>
          </a:p>
          <a:p>
            <a:r>
              <a:rPr lang="en-US" altLang="en-US" dirty="0" smtClean="0"/>
              <a:t>reload </a:t>
            </a:r>
            <a:r>
              <a:rPr lang="en-US" altLang="en-US" dirty="0"/>
              <a:t>3 times, to do 3 </a:t>
            </a:r>
            <a:r>
              <a:rPr lang="en-US" altLang="en-US" dirty="0" smtClean="0"/>
              <a:t>projects</a:t>
            </a:r>
          </a:p>
          <a:p>
            <a:endParaRPr lang="en-US" altLang="en-US" dirty="0"/>
          </a:p>
          <a:p>
            <a:r>
              <a:rPr lang="en-US" b="1" u="sng" dirty="0" err="1" smtClean="0">
                <a:solidFill>
                  <a:srgbClr val="FF0000"/>
                </a:solidFill>
              </a:rPr>
              <a:t>shoutkey.com</a:t>
            </a:r>
            <a:r>
              <a:rPr lang="en-US" b="1" u="sng" dirty="0" smtClean="0">
                <a:solidFill>
                  <a:srgbClr val="FF0000"/>
                </a:solidFill>
              </a:rPr>
              <a:t>/jetty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73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17" y="0"/>
            <a:ext cx="4627583" cy="68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7"/>
          <p:cNvSpPr>
            <a:spLocks noGrp="1"/>
          </p:cNvSpPr>
          <p:nvPr>
            <p:ph idx="1"/>
          </p:nvPr>
        </p:nvSpPr>
        <p:spPr>
          <a:xfrm>
            <a:off x="152399" y="457199"/>
            <a:ext cx="8878163" cy="6264275"/>
          </a:xfrm>
        </p:spPr>
        <p:txBody>
          <a:bodyPr/>
          <a:lstStyle/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 Which of the following are correct about readability? </a:t>
            </a:r>
            <a:br>
              <a:rPr lang="en-US" sz="2400" dirty="0" smtClean="0"/>
            </a:br>
            <a:r>
              <a:rPr lang="en-US" sz="2400" b="1" dirty="0" smtClean="0"/>
              <a:t>(choose all good answers)</a:t>
            </a:r>
            <a:br>
              <a:rPr lang="en-US" sz="2400" b="1" dirty="0" smtClean="0"/>
            </a:br>
            <a:r>
              <a:rPr lang="en-US" sz="2000" dirty="0" smtClean="0"/>
              <a:t>A. In a fixation, a reader can recognize only a single word at a time.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B. A saccade is an abrupt jump to the next fixation point.</a:t>
            </a:r>
            <a:br>
              <a:rPr lang="en-US" sz="2000" dirty="0" smtClean="0"/>
            </a:br>
            <a:r>
              <a:rPr lang="en-US" sz="2000" dirty="0" smtClean="0"/>
              <a:t>C. While reading, the eye moves steadily along a line of text.</a:t>
            </a:r>
            <a:br>
              <a:rPr lang="en-US" sz="2000" dirty="0" smtClean="0"/>
            </a:br>
            <a:endParaRPr lang="en-US" sz="2000" dirty="0"/>
          </a:p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Which of the following are </a:t>
            </a:r>
            <a:r>
              <a:rPr lang="en-US" sz="2400" b="1" dirty="0" smtClean="0"/>
              <a:t>always</a:t>
            </a:r>
            <a:r>
              <a:rPr lang="en-US" sz="2400" dirty="0" smtClean="0"/>
              <a:t> true of a 12-point font? </a:t>
            </a:r>
            <a:br>
              <a:rPr lang="en-US" sz="2400" dirty="0" smtClean="0"/>
            </a:br>
            <a:r>
              <a:rPr lang="en-US" sz="2400" b="1" dirty="0" smtClean="0"/>
              <a:t>(choose all good answers)</a:t>
            </a:r>
            <a:br>
              <a:rPr lang="en-US" sz="2400" b="1" dirty="0" smtClean="0"/>
            </a:br>
            <a:r>
              <a:rPr lang="en-US" sz="2000" dirty="0" smtClean="0"/>
              <a:t>A. x-height is 12 points.</a:t>
            </a:r>
            <a:br>
              <a:rPr lang="en-US" sz="2000" dirty="0" smtClean="0"/>
            </a:br>
            <a:r>
              <a:rPr lang="en-US" sz="2000" dirty="0" smtClean="0"/>
              <a:t>B. </a:t>
            </a:r>
            <a:r>
              <a:rPr lang="en-US" sz="2000" dirty="0" smtClean="0"/>
              <a:t>In print, it </a:t>
            </a:r>
            <a:r>
              <a:rPr lang="en-US" sz="2000" dirty="0" smtClean="0"/>
              <a:t>occupies 1/6 </a:t>
            </a:r>
            <a:r>
              <a:rPr lang="en-US" sz="2000" dirty="0" smtClean="0"/>
              <a:t>of an inch </a:t>
            </a:r>
            <a:r>
              <a:rPr lang="en-US" sz="2000" dirty="0" smtClean="0"/>
              <a:t>vertically.</a:t>
            </a:r>
            <a:br>
              <a:rPr lang="en-US" sz="2000" dirty="0" smtClean="0"/>
            </a:br>
            <a:r>
              <a:rPr lang="en-US" sz="2000" dirty="0" smtClean="0"/>
              <a:t>C. </a:t>
            </a:r>
            <a:r>
              <a:rPr lang="en-US" sz="2000" dirty="0"/>
              <a:t>To render the exact size in CSS, you need to set font size to </a:t>
            </a:r>
            <a:r>
              <a:rPr lang="en-US" sz="2000" dirty="0" smtClean="0"/>
              <a:t>12ex.</a:t>
            </a:r>
            <a:br>
              <a:rPr lang="en-US" sz="2000" dirty="0" smtClean="0"/>
            </a:br>
            <a:r>
              <a:rPr lang="en-US" sz="2000" dirty="0" smtClean="0"/>
              <a:t>D. To render the exact size in CSS, you need to set font size to 12px.</a:t>
            </a:r>
          </a:p>
          <a:p>
            <a:pPr marL="282575" indent="-282575">
              <a:buFont typeface="+mj-lt"/>
              <a:buAutoNum type="arabicPeriod"/>
            </a:pPr>
            <a:endParaRPr lang="en-US" sz="2000" dirty="0"/>
          </a:p>
          <a:p>
            <a:pPr marL="282575" indent="-282575">
              <a:buFont typeface="+mj-lt"/>
              <a:buAutoNum type="arabicPeriod"/>
            </a:pPr>
            <a:r>
              <a:rPr lang="en-US" sz="2400" dirty="0"/>
              <a:t>Which of the following are </a:t>
            </a:r>
            <a:r>
              <a:rPr lang="en-US" sz="2400" dirty="0" smtClean="0"/>
              <a:t>correct about whitespace?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(choose all good answers)</a:t>
            </a:r>
            <a:br>
              <a:rPr lang="en-US" sz="2400" b="1" dirty="0"/>
            </a:br>
            <a:r>
              <a:rPr lang="en-US" sz="2000" dirty="0"/>
              <a:t>A. </a:t>
            </a:r>
            <a:r>
              <a:rPr lang="en-US" sz="2000" dirty="0" smtClean="0"/>
              <a:t>Kerning can be alternatively referred to as tracking.</a:t>
            </a:r>
            <a:br>
              <a:rPr lang="en-US" sz="2000" dirty="0" smtClean="0"/>
            </a:br>
            <a:r>
              <a:rPr lang="en-US" sz="2000" dirty="0" smtClean="0"/>
              <a:t>B. 12/12 is analogous to double-spacing.</a:t>
            </a:r>
            <a:br>
              <a:rPr lang="en-US" sz="2000" dirty="0" smtClean="0"/>
            </a:br>
            <a:r>
              <a:rPr lang="en-US" sz="2000" dirty="0" smtClean="0"/>
              <a:t>C. </a:t>
            </a:r>
            <a:r>
              <a:rPr lang="en-US" sz="2000" dirty="0"/>
              <a:t>Changing the leading changes the value of a body text.</a:t>
            </a:r>
            <a:endParaRPr lang="en-US" sz="2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3: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4464" y="76200"/>
            <a:ext cx="7360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88968" y="80665"/>
            <a:ext cx="84159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3400" y="76200"/>
            <a:ext cx="8771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71448" y="1375741"/>
            <a:ext cx="286124" cy="17468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71448" y="1546574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75876" y="3413120"/>
            <a:ext cx="286124" cy="15880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71448" y="3573453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72688" y="6276086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475876" y="5791200"/>
            <a:ext cx="286124" cy="21137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75876" y="6111490"/>
            <a:ext cx="286124" cy="21137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475876" y="1963732"/>
            <a:ext cx="286124" cy="17468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75876" y="4022720"/>
            <a:ext cx="286124" cy="15880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457200" y="4327520"/>
            <a:ext cx="286124" cy="15880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4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7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8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9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61" grpId="0" animBg="1"/>
      <p:bldP spid="64" grpId="0" animBg="1"/>
      <p:bldP spid="65" grpId="0" animBg="1"/>
      <p:bldP spid="67" grpId="0" animBg="1"/>
      <p:bldP spid="71" grpId="0" animBg="1"/>
      <p:bldP spid="72" grpId="0" animBg="1"/>
      <p:bldP spid="70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</a:rPr>
              <a:t>UI Hall of Fame or Shame?</a:t>
            </a:r>
          </a:p>
        </p:txBody>
      </p:sp>
      <p:pic>
        <p:nvPicPr>
          <p:cNvPr id="2" name="Picture 1" descr="Screen Shot 2015-04-06 at 10.3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81743"/>
            <a:ext cx="8077200" cy="5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</a:rPr>
              <a:t>UI Hall of Fame or Shame?</a:t>
            </a:r>
          </a:p>
        </p:txBody>
      </p:sp>
      <p:pic>
        <p:nvPicPr>
          <p:cNvPr id="2" name="Picture 1" descr="Screen Shot 2015-04-06 at 10.32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52600"/>
            <a:ext cx="2603500" cy="34417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t="34473" r="78141" b="38637"/>
          <a:stretch/>
        </p:blipFill>
        <p:spPr bwMode="auto">
          <a:xfrm>
            <a:off x="990600" y="2057400"/>
            <a:ext cx="2924313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6057" y="34616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447800"/>
            <a:ext cx="8229600" cy="4191000"/>
          </a:xfrm>
        </p:spPr>
        <p:txBody>
          <a:bodyPr>
            <a:noAutofit/>
          </a:bodyPr>
          <a:lstStyle/>
          <a:p>
            <a:pPr algn="l"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 closed book, closed </a:t>
            </a:r>
            <a:r>
              <a:rPr lang="en-US" sz="3200" dirty="0" smtClean="0">
                <a:solidFill>
                  <a:schemeClr val="tx1"/>
                </a:solidFill>
              </a:rPr>
              <a:t>notes</a:t>
            </a:r>
          </a:p>
          <a:p>
            <a:pPr algn="l">
              <a:buFont typeface="Arial"/>
              <a:buChar char="•"/>
            </a:pPr>
            <a:r>
              <a:rPr lang="en-US" sz="3200" dirty="0"/>
              <a:t> 3 minutes (timer in upper right)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 if you can’t use the online form, use paper</a:t>
            </a:r>
          </a:p>
          <a:p>
            <a:pPr algn="l">
              <a:buFont typeface="Arial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close your laptop when you’re done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ＭＳ Ｐゴシック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 err="1" smtClean="0">
                <a:solidFill>
                  <a:srgbClr val="00CC99"/>
                </a:solidFill>
                <a:latin typeface="Arial Black"/>
                <a:sym typeface="Gill Sans" charset="0"/>
              </a:rPr>
              <a:t>Nanoquiz</a:t>
            </a:r>
            <a:endParaRPr lang="en-US" dirty="0">
              <a:solidFill>
                <a:srgbClr val="00CC99"/>
              </a:solidFill>
              <a:latin typeface="Arial Black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3: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4464" y="76200"/>
            <a:ext cx="7360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88968" y="80665"/>
            <a:ext cx="84159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3400" y="76200"/>
            <a:ext cx="8771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399" y="457199"/>
            <a:ext cx="8878163" cy="6264275"/>
          </a:xfrm>
        </p:spPr>
        <p:txBody>
          <a:bodyPr/>
          <a:lstStyle/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 Which of the following are correct about readability? </a:t>
            </a:r>
            <a:br>
              <a:rPr lang="en-US" sz="2400" dirty="0" smtClean="0"/>
            </a:br>
            <a:r>
              <a:rPr lang="en-US" sz="2400" b="1" dirty="0" smtClean="0"/>
              <a:t>(choose all good answers)</a:t>
            </a:r>
            <a:br>
              <a:rPr lang="en-US" sz="2400" b="1" dirty="0" smtClean="0"/>
            </a:br>
            <a:r>
              <a:rPr lang="en-US" sz="2000" dirty="0" smtClean="0"/>
              <a:t>A. In a fixation, a reader can recognize only a single word at a time.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B. A saccade is an abrupt jump to the next fixation point.</a:t>
            </a:r>
            <a:br>
              <a:rPr lang="en-US" sz="2000" dirty="0" smtClean="0"/>
            </a:br>
            <a:r>
              <a:rPr lang="en-US" sz="2000" dirty="0" smtClean="0"/>
              <a:t>C. While reading, the eye moves steadily along a line of text.</a:t>
            </a:r>
            <a:br>
              <a:rPr lang="en-US" sz="2000" dirty="0" smtClean="0"/>
            </a:br>
            <a:endParaRPr lang="en-US" sz="2000" dirty="0"/>
          </a:p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Which of the following are </a:t>
            </a:r>
            <a:r>
              <a:rPr lang="en-US" sz="2400" b="1" dirty="0" smtClean="0"/>
              <a:t>always</a:t>
            </a:r>
            <a:r>
              <a:rPr lang="en-US" sz="2400" dirty="0" smtClean="0"/>
              <a:t> true of a 12-point font? </a:t>
            </a:r>
            <a:br>
              <a:rPr lang="en-US" sz="2400" dirty="0" smtClean="0"/>
            </a:br>
            <a:r>
              <a:rPr lang="en-US" sz="2400" b="1" dirty="0" smtClean="0"/>
              <a:t>(choose all good answers)</a:t>
            </a:r>
            <a:br>
              <a:rPr lang="en-US" sz="2400" b="1" dirty="0" smtClean="0"/>
            </a:br>
            <a:r>
              <a:rPr lang="en-US" sz="2000" dirty="0" smtClean="0"/>
              <a:t>A. x-height is 12 points.</a:t>
            </a:r>
            <a:br>
              <a:rPr lang="en-US" sz="2000" dirty="0" smtClean="0"/>
            </a:br>
            <a:r>
              <a:rPr lang="en-US" sz="2000" dirty="0" smtClean="0"/>
              <a:t>B. </a:t>
            </a:r>
            <a:r>
              <a:rPr lang="en-US" sz="2000" dirty="0" smtClean="0"/>
              <a:t>In print, it </a:t>
            </a:r>
            <a:r>
              <a:rPr lang="en-US" sz="2000" dirty="0" smtClean="0"/>
              <a:t>occupies 1/6 </a:t>
            </a:r>
            <a:r>
              <a:rPr lang="en-US" sz="2000" dirty="0" smtClean="0"/>
              <a:t>of an inch </a:t>
            </a:r>
            <a:r>
              <a:rPr lang="en-US" sz="2000" dirty="0" smtClean="0"/>
              <a:t>vertically.</a:t>
            </a:r>
            <a:br>
              <a:rPr lang="en-US" sz="2000" dirty="0" smtClean="0"/>
            </a:br>
            <a:r>
              <a:rPr lang="en-US" sz="2000" dirty="0" smtClean="0"/>
              <a:t>C. </a:t>
            </a:r>
            <a:r>
              <a:rPr lang="en-US" sz="2000" dirty="0"/>
              <a:t>To render the exact size in CSS, you need to set font size to </a:t>
            </a:r>
            <a:r>
              <a:rPr lang="en-US" sz="2000" dirty="0" smtClean="0"/>
              <a:t>12ex.</a:t>
            </a:r>
            <a:br>
              <a:rPr lang="en-US" sz="2000" dirty="0" smtClean="0"/>
            </a:br>
            <a:r>
              <a:rPr lang="en-US" sz="2000" dirty="0" smtClean="0"/>
              <a:t>D. To render the exact size in CSS, you need to set font size to 12px.</a:t>
            </a:r>
          </a:p>
          <a:p>
            <a:pPr marL="282575" indent="-282575">
              <a:buFont typeface="+mj-lt"/>
              <a:buAutoNum type="arabicPeriod"/>
            </a:pPr>
            <a:endParaRPr lang="en-US" sz="2000" dirty="0"/>
          </a:p>
          <a:p>
            <a:pPr marL="282575" indent="-282575">
              <a:buFont typeface="+mj-lt"/>
              <a:buAutoNum type="arabicPeriod"/>
            </a:pPr>
            <a:r>
              <a:rPr lang="en-US" sz="2400" dirty="0"/>
              <a:t>Which of the following are </a:t>
            </a:r>
            <a:r>
              <a:rPr lang="en-US" sz="2400" dirty="0" smtClean="0"/>
              <a:t>correct about whitespace?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(choose all good answers)</a:t>
            </a:r>
            <a:br>
              <a:rPr lang="en-US" sz="2400" b="1" dirty="0"/>
            </a:br>
            <a:r>
              <a:rPr lang="en-US" sz="2000" dirty="0"/>
              <a:t>A. </a:t>
            </a:r>
            <a:r>
              <a:rPr lang="en-US" sz="2000" dirty="0" smtClean="0"/>
              <a:t>Kerning can be alternatively referred to as tracking.</a:t>
            </a:r>
            <a:br>
              <a:rPr lang="en-US" sz="2000" dirty="0" smtClean="0"/>
            </a:br>
            <a:r>
              <a:rPr lang="en-US" sz="2000" dirty="0" smtClean="0"/>
              <a:t>B. 12/12 is analogous to double-spacing.</a:t>
            </a:r>
            <a:br>
              <a:rPr lang="en-US" sz="2000" dirty="0" smtClean="0"/>
            </a:br>
            <a:r>
              <a:rPr lang="en-US" sz="2000" dirty="0" smtClean="0"/>
              <a:t>C. </a:t>
            </a:r>
            <a:r>
              <a:rPr lang="en-US" sz="2000" dirty="0"/>
              <a:t>Changing the leading changes the value of a body text.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481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4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7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8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9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229600" cy="4724400"/>
          </a:xfrm>
        </p:spPr>
        <p:txBody>
          <a:bodyPr/>
          <a:lstStyle/>
          <a:p>
            <a:r>
              <a:rPr lang="en-US" sz="3200" dirty="0" smtClean="0">
                <a:ea typeface="Arial" charset="0"/>
              </a:rPr>
              <a:t>Identify reasons </a:t>
            </a:r>
            <a:r>
              <a:rPr lang="en-US" sz="3200" b="1" dirty="0" smtClean="0"/>
              <a:t>why typography matters </a:t>
            </a:r>
            <a:r>
              <a:rPr lang="en-US" sz="3200" dirty="0" smtClean="0">
                <a:ea typeface="Arial" charset="0"/>
              </a:rPr>
              <a:t>in user </a:t>
            </a:r>
            <a:r>
              <a:rPr lang="en-US" sz="3200" dirty="0" smtClean="0"/>
              <a:t>interface design</a:t>
            </a:r>
            <a:r>
              <a:rPr lang="en-US" sz="3200" dirty="0" smtClean="0">
                <a:ea typeface="Arial" charset="0"/>
              </a:rPr>
              <a:t>.</a:t>
            </a:r>
          </a:p>
          <a:p>
            <a:endParaRPr lang="en-US" sz="3200" dirty="0" smtClean="0">
              <a:ea typeface="Arial" charset="0"/>
            </a:endParaRPr>
          </a:p>
          <a:p>
            <a:r>
              <a:rPr lang="en-US" sz="3200" dirty="0" smtClean="0"/>
              <a:t>Discuss design considerations </a:t>
            </a:r>
            <a:br>
              <a:rPr lang="en-US" sz="3200" dirty="0" smtClean="0"/>
            </a:br>
            <a:r>
              <a:rPr lang="en-US" sz="3200" dirty="0" smtClean="0"/>
              <a:t>related to </a:t>
            </a:r>
            <a:r>
              <a:rPr lang="en-US" sz="3200" b="1" dirty="0" smtClean="0"/>
              <a:t>readability</a:t>
            </a:r>
            <a:r>
              <a:rPr lang="en-US" sz="3200" dirty="0" smtClean="0"/>
              <a:t>.</a:t>
            </a:r>
            <a:endParaRPr lang="en-US" sz="3200" b="1" dirty="0" smtClean="0"/>
          </a:p>
          <a:p>
            <a:endParaRPr lang="en-US" sz="3200" dirty="0" smtClean="0">
              <a:ea typeface="Arial" charset="0"/>
            </a:endParaRPr>
          </a:p>
          <a:p>
            <a:r>
              <a:rPr lang="en-US" sz="3200" dirty="0" smtClean="0">
                <a:ea typeface="Arial" charset="0"/>
              </a:rPr>
              <a:t>Practice and justify </a:t>
            </a:r>
            <a:r>
              <a:rPr lang="en-US" sz="3200" b="1" dirty="0" smtClean="0">
                <a:ea typeface="Arial" charset="0"/>
              </a:rPr>
              <a:t>font selection</a:t>
            </a:r>
            <a:r>
              <a:rPr lang="en-US" sz="3200" dirty="0" smtClean="0">
                <a:ea typeface="Arial" charset="0"/>
              </a:rPr>
              <a:t>.</a:t>
            </a:r>
            <a:endParaRPr lang="en-US" sz="3200" dirty="0">
              <a:ea typeface="Arial" charset="0"/>
            </a:endParaRPr>
          </a:p>
          <a:p>
            <a:endParaRPr lang="en-US" dirty="0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Why Does Typography Matter?</a:t>
            </a:r>
            <a:endParaRPr lang="en-US" dirty="0">
              <a:ea typeface="ＭＳ Ｐゴシック" charset="-128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981220"/>
            <a:ext cx="1" cy="419877"/>
          </a:xfrm>
          <a:prstGeom prst="line">
            <a:avLst/>
          </a:prstGeom>
          <a:ln w="63500">
            <a:head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502" y="1467917"/>
            <a:ext cx="4652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Art </a:t>
            </a:r>
            <a:r>
              <a:rPr lang="en-US" sz="2400" dirty="0" smtClean="0"/>
              <a:t>and science of displaying </a:t>
            </a:r>
            <a:r>
              <a:rPr lang="en-US" sz="2400" dirty="0" smtClean="0"/>
              <a:t>text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Spacing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94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Why Does Typography Matter?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Identity: convey meaning</a:t>
            </a:r>
            <a:endParaRPr lang="en-US" dirty="0"/>
          </a:p>
          <a:p>
            <a:r>
              <a:rPr lang="en-US" dirty="0"/>
              <a:t>Readability</a:t>
            </a:r>
          </a:p>
          <a:p>
            <a:r>
              <a:rPr lang="en-US" dirty="0" smtClean="0">
                <a:ea typeface="Arial" charset="0"/>
              </a:rPr>
              <a:t>Appropriateness</a:t>
            </a:r>
          </a:p>
          <a:p>
            <a:r>
              <a:rPr lang="en-US" dirty="0" smtClean="0">
                <a:ea typeface="Arial" charset="0"/>
              </a:rPr>
              <a:t>Affect</a:t>
            </a:r>
            <a:endParaRPr lang="en-US" dirty="0" smtClean="0">
              <a:ea typeface="Arial" charset="0"/>
            </a:endParaRPr>
          </a:p>
          <a:p>
            <a:r>
              <a:rPr lang="en-US" dirty="0" smtClean="0">
                <a:ea typeface="Arial" charset="0"/>
              </a:rPr>
              <a:t>Aesthetics</a:t>
            </a:r>
          </a:p>
          <a:p>
            <a:r>
              <a:rPr lang="en-US" dirty="0" smtClean="0"/>
              <a:t>Safety</a:t>
            </a:r>
          </a:p>
          <a:p>
            <a:endParaRPr lang="en-US" dirty="0" smtClean="0">
              <a:ea typeface="Arial" charset="0"/>
            </a:endParaRPr>
          </a:p>
          <a:p>
            <a:endParaRPr lang="en-US" dirty="0">
              <a:ea typeface="Arial" charset="0"/>
            </a:endParaRPr>
          </a:p>
          <a:p>
            <a:endParaRPr lang="en-US" dirty="0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t-6893">
  <a:themeElements>
    <a:clrScheme name="mit-6893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it-6893">
      <a:majorFont>
        <a:latin typeface="Arial Black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it-689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-689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mit-6893</Template>
  <TotalTime>8435</TotalTime>
  <Words>474</Words>
  <Application>Microsoft Macintosh PowerPoint</Application>
  <PresentationFormat>Letter Paper (8.5x11 in)</PresentationFormat>
  <Paragraphs>165</Paragraphs>
  <Slides>26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 Black</vt:lpstr>
      <vt:lpstr>Calibri</vt:lpstr>
      <vt:lpstr>Comic Sans MS</vt:lpstr>
      <vt:lpstr>Gill Sans</vt:lpstr>
      <vt:lpstr>ＭＳ Ｐゴシック</vt:lpstr>
      <vt:lpstr>Times New Roman</vt:lpstr>
      <vt:lpstr>Arial</vt:lpstr>
      <vt:lpstr>mit-6893</vt:lpstr>
      <vt:lpstr>17: Typography</vt:lpstr>
      <vt:lpstr>UI Hall of Fame or Shame?</vt:lpstr>
      <vt:lpstr>UI Hall of Fame or Shame?</vt:lpstr>
      <vt:lpstr>UI Hall of Fame or Shame?</vt:lpstr>
      <vt:lpstr>PowerPoint Presentation</vt:lpstr>
      <vt:lpstr>PowerPoint Presentation</vt:lpstr>
      <vt:lpstr>Learning Objectives</vt:lpstr>
      <vt:lpstr>Why Does Typography Matter?</vt:lpstr>
      <vt:lpstr>Why Does Typography Matter?</vt:lpstr>
      <vt:lpstr>Identity: Serif vs Sans-Serif</vt:lpstr>
      <vt:lpstr>Identity: Serif vs Sans-Serif</vt:lpstr>
      <vt:lpstr>Brand Identity: Which do you like?</vt:lpstr>
      <vt:lpstr>Save Money?</vt:lpstr>
      <vt:lpstr>German Font Debate:  Antiqua vs Franktur</vt:lpstr>
      <vt:lpstr>Readability</vt:lpstr>
      <vt:lpstr>Speed Reading: Does it work?</vt:lpstr>
      <vt:lpstr>Watch Out for Bad Kerning</vt:lpstr>
      <vt:lpstr>Try Out Your Kerning Skills</vt:lpstr>
      <vt:lpstr>Activity: Improving Readability</vt:lpstr>
      <vt:lpstr>Is Comic Sans Really Bad?</vt:lpstr>
      <vt:lpstr>Is Comic Sans Really Bad?</vt:lpstr>
      <vt:lpstr>Is Comic Sans Really Bad?</vt:lpstr>
      <vt:lpstr>Case Study: Highway Gothic vs Clearview</vt:lpstr>
      <vt:lpstr>Activity: Selecting a Font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1120</cp:revision>
  <cp:lastPrinted>2012-03-09T12:04:57Z</cp:lastPrinted>
  <dcterms:created xsi:type="dcterms:W3CDTF">2014-04-04T13:58:59Z</dcterms:created>
  <dcterms:modified xsi:type="dcterms:W3CDTF">2015-04-06T16:39:10Z</dcterms:modified>
</cp:coreProperties>
</file>